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5"/>
  </p:notesMasterIdLst>
  <p:handoutMasterIdLst>
    <p:handoutMasterId r:id="rId16"/>
  </p:handoutMasterIdLst>
  <p:sldIdLst>
    <p:sldId id="257" r:id="rId4"/>
    <p:sldId id="258" r:id="rId5"/>
    <p:sldId id="259" r:id="rId6"/>
    <p:sldId id="261" r:id="rId7"/>
    <p:sldId id="263" r:id="rId8"/>
    <p:sldId id="260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Dosis" panose="020B0604020202020204" charset="0"/>
      <p:regular r:id="rId17"/>
      <p:bold r:id="rId18"/>
    </p:embeddedFont>
    <p:embeddedFont>
      <p:font typeface="Roboto" panose="020B0604020202020204" charset="0"/>
      <p:regular r:id="rId19"/>
      <p:bold r:id="rId20"/>
      <p:italic r:id="rId21"/>
      <p:boldItalic r:id="rId22"/>
    </p:embeddedFont>
    <p:embeddedFont>
      <p:font typeface="Roboto Black" panose="020B0604020202020204" charset="0"/>
      <p:bold r:id="rId23"/>
      <p:boldItalic r:id="rId24"/>
    </p:embeddedFont>
    <p:embeddedFont>
      <p:font typeface="Roboto Thin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09"/>
  </p:normalViewPr>
  <p:slideViewPr>
    <p:cSldViewPr snapToGrid="0">
      <p:cViewPr varScale="1">
        <p:scale>
          <a:sx n="84" d="100"/>
          <a:sy n="84" d="100"/>
        </p:scale>
        <p:origin x="78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ru Apachitei" userId="5696b0ee6562b7e8" providerId="LiveId" clId="{B930D90C-4FF4-4210-8B38-79C47557AA4E}"/>
    <pc:docChg chg="undo custSel addSld modSld">
      <pc:chgData name="Petru Apachitei" userId="5696b0ee6562b7e8" providerId="LiveId" clId="{B930D90C-4FF4-4210-8B38-79C47557AA4E}" dt="2020-08-14T08:11:52.181" v="46" actId="478"/>
      <pc:docMkLst>
        <pc:docMk/>
      </pc:docMkLst>
      <pc:sldChg chg="addSp delSp modSp mod">
        <pc:chgData name="Petru Apachitei" userId="5696b0ee6562b7e8" providerId="LiveId" clId="{B930D90C-4FF4-4210-8B38-79C47557AA4E}" dt="2020-08-14T08:10:38.016" v="34" actId="14100"/>
        <pc:sldMkLst>
          <pc:docMk/>
          <pc:sldMk cId="917434630" sldId="267"/>
        </pc:sldMkLst>
        <pc:spChg chg="mod">
          <ac:chgData name="Petru Apachitei" userId="5696b0ee6562b7e8" providerId="LiveId" clId="{B930D90C-4FF4-4210-8B38-79C47557AA4E}" dt="2020-08-14T08:10:20.329" v="32"/>
          <ac:spMkLst>
            <pc:docMk/>
            <pc:sldMk cId="917434630" sldId="267"/>
            <ac:spMk id="4" creationId="{480ADC6F-841A-45EF-96D6-ADADCCF1B5D5}"/>
          </ac:spMkLst>
        </pc:spChg>
        <pc:spChg chg="add del">
          <ac:chgData name="Petru Apachitei" userId="5696b0ee6562b7e8" providerId="LiveId" clId="{B930D90C-4FF4-4210-8B38-79C47557AA4E}" dt="2020-08-14T08:04:35.540" v="12" actId="22"/>
          <ac:spMkLst>
            <pc:docMk/>
            <pc:sldMk cId="917434630" sldId="267"/>
            <ac:spMk id="5" creationId="{DBA756D9-0CA2-44E6-A231-5655DBFC2DB6}"/>
          </ac:spMkLst>
        </pc:spChg>
        <pc:spChg chg="add del">
          <ac:chgData name="Petru Apachitei" userId="5696b0ee6562b7e8" providerId="LiveId" clId="{B930D90C-4FF4-4210-8B38-79C47557AA4E}" dt="2020-08-14T08:04:41.486" v="14" actId="22"/>
          <ac:spMkLst>
            <pc:docMk/>
            <pc:sldMk cId="917434630" sldId="267"/>
            <ac:spMk id="7" creationId="{A9951AA0-3291-4C6A-81B8-41AFC8A7A889}"/>
          </ac:spMkLst>
        </pc:spChg>
        <pc:spChg chg="add mod">
          <ac:chgData name="Petru Apachitei" userId="5696b0ee6562b7e8" providerId="LiveId" clId="{B930D90C-4FF4-4210-8B38-79C47557AA4E}" dt="2020-08-14T08:10:38.016" v="34" actId="14100"/>
          <ac:spMkLst>
            <pc:docMk/>
            <pc:sldMk cId="917434630" sldId="267"/>
            <ac:spMk id="9" creationId="{9CAAEA69-69F7-4E0D-B72C-26CCABACEBD9}"/>
          </ac:spMkLst>
        </pc:spChg>
        <pc:spChg chg="mod">
          <ac:chgData name="Petru Apachitei" userId="5696b0ee6562b7e8" providerId="LiveId" clId="{B930D90C-4FF4-4210-8B38-79C47557AA4E}" dt="2020-08-14T08:05:11.146" v="20" actId="1076"/>
          <ac:spMkLst>
            <pc:docMk/>
            <pc:sldMk cId="917434630" sldId="267"/>
            <ac:spMk id="315" creationId="{00000000-0000-0000-0000-000000000000}"/>
          </ac:spMkLst>
        </pc:spChg>
        <pc:picChg chg="add del">
          <ac:chgData name="Petru Apachitei" userId="5696b0ee6562b7e8" providerId="LiveId" clId="{B930D90C-4FF4-4210-8B38-79C47557AA4E}" dt="2020-08-14T08:04:57.319" v="16" actId="22"/>
          <ac:picMkLst>
            <pc:docMk/>
            <pc:sldMk cId="917434630" sldId="267"/>
            <ac:picMk id="8" creationId="{074A5968-3E22-4262-B9C2-A1D0FDB6C0C6}"/>
          </ac:picMkLst>
        </pc:picChg>
      </pc:sldChg>
      <pc:sldChg chg="delSp modSp add mod">
        <pc:chgData name="Petru Apachitei" userId="5696b0ee6562b7e8" providerId="LiveId" clId="{B930D90C-4FF4-4210-8B38-79C47557AA4E}" dt="2020-08-14T08:11:52.181" v="46" actId="478"/>
        <pc:sldMkLst>
          <pc:docMk/>
          <pc:sldMk cId="3666268161" sldId="268"/>
        </pc:sldMkLst>
        <pc:spChg chg="mod">
          <ac:chgData name="Petru Apachitei" userId="5696b0ee6562b7e8" providerId="LiveId" clId="{B930D90C-4FF4-4210-8B38-79C47557AA4E}" dt="2020-08-14T08:11:45.866" v="45"/>
          <ac:spMkLst>
            <pc:docMk/>
            <pc:sldMk cId="3666268161" sldId="268"/>
            <ac:spMk id="4" creationId="{480ADC6F-841A-45EF-96D6-ADADCCF1B5D5}"/>
          </ac:spMkLst>
        </pc:spChg>
        <pc:spChg chg="del mod">
          <ac:chgData name="Petru Apachitei" userId="5696b0ee6562b7e8" providerId="LiveId" clId="{B930D90C-4FF4-4210-8B38-79C47557AA4E}" dt="2020-08-14T08:11:52.181" v="46" actId="478"/>
          <ac:spMkLst>
            <pc:docMk/>
            <pc:sldMk cId="3666268161" sldId="268"/>
            <ac:spMk id="9" creationId="{9CAAEA69-69F7-4E0D-B72C-26CCABACEBD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17813B-8CDB-4528-8DF2-2BF950C838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F5E57B-84E1-4FAF-BB40-3F17D378BF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8B42EE-E349-47EC-ABB0-7045815A187C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6A9C4E-2A35-4826-943E-713CE7F8D61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AFE20F-9FA9-4E1A-B025-A3568DB250B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93454-3C47-48D4-BF95-A5ACAAD49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860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47990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6697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732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7828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2345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277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dirty="0">
                <a:solidFill>
                  <a:schemeClr val="lt1"/>
                </a:solidFill>
                <a:latin typeface="Roboto Black"/>
                <a:ea typeface="Roboto Black"/>
                <a:sym typeface="Roboto Black"/>
              </a:rPr>
              <a:t>Calculating Churn Rates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Analyze Data with SQL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Petru Apachitei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Date: 08-09-2020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77675" y="38100"/>
            <a:ext cx="8520600" cy="620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Appendix 1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Shape 323">
            <a:extLst>
              <a:ext uri="{FF2B5EF4-FFF2-40B4-BE49-F238E27FC236}">
                <a16:creationId xmlns:a16="http://schemas.microsoft.com/office/drawing/2014/main" id="{480ADC6F-841A-45EF-96D6-ADADCCF1B5D5}"/>
              </a:ext>
            </a:extLst>
          </p:cNvPr>
          <p:cNvSpPr txBox="1"/>
          <p:nvPr/>
        </p:nvSpPr>
        <p:spPr>
          <a:xfrm>
            <a:off x="144984" y="802964"/>
            <a:ext cx="3870900" cy="427957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 create a temporary table of months.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WITH months as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(SELECT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'2017-01-01'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'2017-01-31'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UNION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'2017-02-01'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'2017-02-28'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UNION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'2017-03-01'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'2017-03-31'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FROM subscriptions),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 Create a temporary table,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from subscriptions and your months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(SELECT 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FROM subscriptions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CROSS JOIN months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),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 Create a temporary table, status, from the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table you created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status as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(SELECT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segment,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id,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month, </a:t>
            </a:r>
          </a:p>
          <a:p>
            <a:pPr lvl="0">
              <a:buClr>
                <a:schemeClr val="dk1"/>
              </a:buClr>
              <a:buSzPts val="1100"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" name="Shape 323">
            <a:extLst>
              <a:ext uri="{FF2B5EF4-FFF2-40B4-BE49-F238E27FC236}">
                <a16:creationId xmlns:a16="http://schemas.microsoft.com/office/drawing/2014/main" id="{9CAAEA69-69F7-4E0D-B72C-26CCABACEBD9}"/>
              </a:ext>
            </a:extLst>
          </p:cNvPr>
          <p:cNvSpPr txBox="1"/>
          <p:nvPr/>
        </p:nvSpPr>
        <p:spPr>
          <a:xfrm>
            <a:off x="4572000" y="0"/>
            <a:ext cx="3779664" cy="508254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CASE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WHEN segment = 87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AND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AND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  ((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NULL) OR 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)THEN 1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ELSE 0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END AS is_active_87,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CASE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WHEN segment = 30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AND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AND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  ((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NULL) OR 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)THEN 1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ELSE 0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END AS is_active_30,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CASE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WHEN segment = 87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AND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BETWEEN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AND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) THEN 1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ELSE 0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END AS is_canceled_87,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CASE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WHEN segment = 30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AND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BETWEEN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AND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) THEN 1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ELSE 0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END AS is_canceled_30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</p:txBody>
      </p:sp>
    </p:spTree>
    <p:extLst>
      <p:ext uri="{BB962C8B-B14F-4D97-AF65-F5344CB8AC3E}">
        <p14:creationId xmlns:p14="http://schemas.microsoft.com/office/powerpoint/2010/main" val="917434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77675" y="38100"/>
            <a:ext cx="8520600" cy="620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Appendix 1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Shape 323">
            <a:extLst>
              <a:ext uri="{FF2B5EF4-FFF2-40B4-BE49-F238E27FC236}">
                <a16:creationId xmlns:a16="http://schemas.microsoft.com/office/drawing/2014/main" id="{480ADC6F-841A-45EF-96D6-ADADCCF1B5D5}"/>
              </a:ext>
            </a:extLst>
          </p:cNvPr>
          <p:cNvSpPr txBox="1"/>
          <p:nvPr/>
        </p:nvSpPr>
        <p:spPr>
          <a:xfrm>
            <a:off x="144984" y="802964"/>
            <a:ext cx="3870900" cy="427957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 Create a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status_aggregate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temporary table that is a SUM of the active and canceled subscriptions for each segment, for each month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status_aggregate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(SELECT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month,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SUM(is_active_87) as sum_active_87,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SUM(is_active_30) as sum_active_30,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SUM(is_canceled_87) as sum_canceled_87,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SUM(is_canceled_30) as sum_canceled_30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FROM status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GROUP BY 1)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 Calculate the churn rates for the two segments over the three month period.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month,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ROUND (100.0 * (sum_canceled_87) / (sum_active_87), 1) as churn_rate_87,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ROUND (100.0 * (sum_canceled_30) / (sum_active_30), 1) as churn_rate_30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status_aggregate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666268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95269"/>
                </a:solidFill>
              </a:rPr>
              <a:t>Example Table of Contents</a:t>
            </a:r>
            <a:endParaRPr b="1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1265275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Introduction of the project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…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…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Introduction </a:t>
            </a: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of the project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145141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Company and dataset introduction 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 get familiar with the dataset.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FROM subscriptions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LIMIT 100;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 extract from dataset the range of months data provided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SELECT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strftime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('%m',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'month',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MIN(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MAX(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subscriptions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1;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 create a query to display  users segments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segment,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COUNT(*)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subscriptions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1;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957000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Company </a:t>
            </a: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Codeflix, a streaming video startup,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is interested in measuring the churn rate. Codeflix requires a minimum of subscriptions length of 31 days.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Dataset </a:t>
            </a: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Dataset provided contains three months </a:t>
            </a:r>
            <a:r>
              <a:rPr lang="en-US" sz="1200" dirty="0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has the company been operating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and two channels of users subscriptions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1861938870"/>
              </p:ext>
            </p:extLst>
          </p:nvPr>
        </p:nvGraphicFramePr>
        <p:xfrm>
          <a:off x="177975" y="2790000"/>
          <a:ext cx="2271008" cy="121911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054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60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Subscribtion   channel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Number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of users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30 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Roboto"/>
                        <a:ea typeface="Roboto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1000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87 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Roboto"/>
                        <a:ea typeface="Roboto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1000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Shape 325">
            <a:extLst>
              <a:ext uri="{FF2B5EF4-FFF2-40B4-BE49-F238E27FC236}">
                <a16:creationId xmlns:a16="http://schemas.microsoft.com/office/drawing/2014/main" id="{AB08E2AF-3DCA-4948-A5DB-533E5F53D9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250140"/>
              </p:ext>
            </p:extLst>
          </p:nvPr>
        </p:nvGraphicFramePr>
        <p:xfrm>
          <a:off x="3629936" y="2790000"/>
          <a:ext cx="1468939" cy="2220844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468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309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Dataset time period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2017-01-01  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2017-01-31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2017-02-01  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2017-02-28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30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/>
                          <a:ea typeface="Roboto"/>
                          <a:cs typeface="Arial"/>
                          <a:sym typeface="Arial"/>
                        </a:rPr>
                        <a:t>2017-03-01  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/>
                          <a:ea typeface="Roboto"/>
                          <a:cs typeface="Arial"/>
                          <a:sym typeface="Arial"/>
                        </a:rPr>
                        <a:t>2017-03-31</a:t>
                      </a: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2. </a:t>
            </a: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Churn rate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3055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47195" y="182880"/>
            <a:ext cx="8520600" cy="620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2. 1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Calculate the users who cancel the subscription 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01283" y="726659"/>
            <a:ext cx="5190438" cy="1447886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Calculate the users who left Codeflix for the time period provided by the dataset.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related query is attached under Appendix 1.  </a:t>
            </a:r>
          </a:p>
        </p:txBody>
      </p:sp>
      <p:graphicFrame>
        <p:nvGraphicFramePr>
          <p:cNvPr id="317" name="Shape 317"/>
          <p:cNvGraphicFramePr/>
          <p:nvPr>
            <p:extLst>
              <p:ext uri="{D42A27DB-BD31-4B8C-83A1-F6EECF244321}">
                <p14:modId xmlns:p14="http://schemas.microsoft.com/office/powerpoint/2010/main" val="2293721128"/>
              </p:ext>
            </p:extLst>
          </p:nvPr>
        </p:nvGraphicFramePr>
        <p:xfrm>
          <a:off x="83585" y="2216380"/>
          <a:ext cx="5208136" cy="1494313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4309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2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46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2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Month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Left</a:t>
                      </a: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_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segment_87</a:t>
                      </a:r>
                      <a:endParaRPr lang="en"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Left</a:t>
                      </a: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_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segment_30</a:t>
                      </a:r>
                      <a:endParaRPr lang="en"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4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January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4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February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148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4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March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258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8B9037D-B962-4443-830B-B1C8806E18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7" t="1" r="4144" b="597"/>
          <a:stretch/>
        </p:blipFill>
        <p:spPr>
          <a:xfrm>
            <a:off x="5345809" y="768494"/>
            <a:ext cx="3331207" cy="245335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3. </a:t>
            </a: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Compare churn rate between user segments and further insights </a:t>
            </a: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3958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47195" y="182880"/>
            <a:ext cx="8520600" cy="620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3. 1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Calculate customer churn 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01283" y="768494"/>
            <a:ext cx="5190438" cy="1447886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Calculate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churn rate for segment 87 and 30 for the three months period.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January segment 87: 25% &amp; segment 30 : 8%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January segment 87: 32% &amp; segment 30 : 7%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January segment 87: 49% &amp; segment 30 : 12%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related query is attached under Appendix 1.  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8" name="Shape 317">
            <a:extLst>
              <a:ext uri="{FF2B5EF4-FFF2-40B4-BE49-F238E27FC236}">
                <a16:creationId xmlns:a16="http://schemas.microsoft.com/office/drawing/2014/main" id="{E24CFD8D-0266-4AB9-93CE-3165A53AF4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8414936"/>
              </p:ext>
            </p:extLst>
          </p:nvPr>
        </p:nvGraphicFramePr>
        <p:xfrm>
          <a:off x="83585" y="2216380"/>
          <a:ext cx="5208136" cy="1494313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4309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2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46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2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Month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C</a:t>
                      </a: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hurn_rate_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segment_87(%)</a:t>
                      </a:r>
                      <a:endParaRPr lang="en"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C</a:t>
                      </a: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hurn_rate_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segment_30(%)</a:t>
                      </a:r>
                      <a:endParaRPr lang="en"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4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January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25.2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7.6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4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February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32.0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7.3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4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March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48.6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11.7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BC0374D-09F8-4061-9AD5-AD396C430F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7" t="4283" r="2503" b="1533"/>
          <a:stretch/>
        </p:blipFill>
        <p:spPr>
          <a:xfrm>
            <a:off x="5291721" y="768494"/>
            <a:ext cx="2928470" cy="202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70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47195" y="182880"/>
            <a:ext cx="8520600" cy="620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3. 2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Conclusion 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01283" y="768494"/>
            <a:ext cx="6653478" cy="2995294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the calculation results user from segment 87 has higher churn rate than segment 30.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How can we make them stop leaving?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Go out and enggage with customers, talk to them, look at their proffile,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identify characteristics and analyze past interactions with the product.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hat action can we derive from the results?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Call customers who left for feedback, communicate to them the latest developments that might be in their interest. This approach will create a felling of customers needs and perspective of your product. Preferable is calling and talk to them rather than send him to fill in a survey.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Wh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ich features have the most impact on a customer leaving?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This question should be addressed to customer support team.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5631084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1005</Words>
  <Application>Microsoft Office PowerPoint</Application>
  <PresentationFormat>On-screen Show (16:9)</PresentationFormat>
  <Paragraphs>171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Dosis</vt:lpstr>
      <vt:lpstr>Roboto Black</vt:lpstr>
      <vt:lpstr>Arial</vt:lpstr>
      <vt:lpstr>Roboto</vt:lpstr>
      <vt:lpstr>Courier New</vt:lpstr>
      <vt:lpstr>Roboto Thin</vt:lpstr>
      <vt:lpstr>Simple Light</vt:lpstr>
      <vt:lpstr>Simple Light</vt:lpstr>
      <vt:lpstr>Simple Light</vt:lpstr>
      <vt:lpstr>PowerPoint Presentation</vt:lpstr>
      <vt:lpstr>Example 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dc:creator>Apachitei, Petru</dc:creator>
  <cp:lastModifiedBy>Petru Apachitei</cp:lastModifiedBy>
  <cp:revision>37</cp:revision>
  <dcterms:modified xsi:type="dcterms:W3CDTF">2020-08-14T08:12:05Z</dcterms:modified>
</cp:coreProperties>
</file>